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3" r:id="rId2"/>
    <p:sldId id="435" r:id="rId3"/>
    <p:sldId id="439" r:id="rId4"/>
    <p:sldId id="446" r:id="rId5"/>
    <p:sldId id="445" r:id="rId6"/>
    <p:sldId id="451" r:id="rId7"/>
    <p:sldId id="449" r:id="rId8"/>
    <p:sldId id="433" r:id="rId9"/>
    <p:sldId id="450" r:id="rId10"/>
    <p:sldId id="461" r:id="rId11"/>
    <p:sldId id="463" r:id="rId12"/>
    <p:sldId id="458" r:id="rId13"/>
    <p:sldId id="459" r:id="rId14"/>
    <p:sldId id="462" r:id="rId15"/>
    <p:sldId id="430" r:id="rId16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2362" autoAdjust="0"/>
  </p:normalViewPr>
  <p:slideViewPr>
    <p:cSldViewPr snapToGrid="0">
      <p:cViewPr>
        <p:scale>
          <a:sx n="150" d="100"/>
          <a:sy n="150" d="100"/>
        </p:scale>
        <p:origin x="62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9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11/11/2021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Fall 2021 - Lecture 6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mtClean="0"/>
              <a:t>Normal Distribution, Part 1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November </a:t>
            </a:r>
            <a:r>
              <a:rPr lang="en-US" dirty="0" smtClean="0"/>
              <a:t>11, 2021</a:t>
            </a:r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52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3412"/>
            <a:ext cx="10515600" cy="350520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904400"/>
            <a:ext cx="10515600" cy="35052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904400"/>
            <a:ext cx="10515600" cy="35052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904400"/>
            <a:ext cx="10515600" cy="35052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904400"/>
            <a:ext cx="10515600" cy="35052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904400"/>
            <a:ext cx="10515600" cy="350520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140" r="-9159" b="15090"/>
          <a:stretch/>
        </p:blipFill>
        <p:spPr>
          <a:xfrm>
            <a:off x="2700000" y="1800000"/>
            <a:ext cx="7200000" cy="360000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2700000" y="5400000"/>
            <a:ext cx="7200000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" dirty="0"/>
              <a:t>https://upload.wikimedia.org/wikipedia/commons/thumb/2/25/The_Normal_Distribution.svg/1280px-The_Normal_Distribution.svg.png</a:t>
            </a:r>
            <a:endParaRPr lang="en-US" sz="800" b="0" dirty="0" smtClean="0"/>
          </a:p>
        </p:txBody>
      </p:sp>
      <p:cxnSp>
        <p:nvCxnSpPr>
          <p:cNvPr id="8" name="Rett pil 7"/>
          <p:cNvCxnSpPr/>
          <p:nvPr/>
        </p:nvCxnSpPr>
        <p:spPr>
          <a:xfrm>
            <a:off x="5112000" y="3618000"/>
            <a:ext cx="0" cy="900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>
            <a:off x="7408800" y="3618000"/>
            <a:ext cx="0" cy="900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>
            <a:off x="4752000" y="4104000"/>
            <a:ext cx="0" cy="414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>
            <a:off x="7776000" y="4104000"/>
            <a:ext cx="0" cy="414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5832000" y="3456000"/>
            <a:ext cx="864000" cy="39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5832000" y="3924000"/>
            <a:ext cx="864000" cy="39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67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Standard normally distributed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𝑍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Mean (i.e., expectation or expected value):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Standard deviation: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SD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Standardizing a normally distributed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𝑍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Subtracting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mean</a:t>
                </a:r>
                <a:r>
                  <a:rPr lang="en-US" dirty="0" smtClean="0"/>
                  <a:t> and dividing by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standard deviation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𝑍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Obtaining </a:t>
                </a:r>
                <a:r>
                  <a:rPr lang="en-US" dirty="0"/>
                  <a:t>area under the curve from the </a:t>
                </a:r>
                <a:r>
                  <a:rPr lang="en-US" dirty="0">
                    <a:solidFill>
                      <a:srgbClr val="FF0000"/>
                    </a:solidFill>
                  </a:rPr>
                  <a:t>standard normal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table</a:t>
                </a:r>
              </a:p>
              <a:p>
                <a:pPr lvl="1"/>
                <a:r>
                  <a:rPr lang="en-US" dirty="0" smtClean="0"/>
                  <a:t>Cumulative distribution function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(Aalen et al., 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height of a randomly selected 19-year-old Norwegian man</a:t>
                </a:r>
              </a:p>
              <a:p>
                <a:pPr lvl="1"/>
                <a:r>
                  <a:rPr lang="en-US" dirty="0" smtClean="0"/>
                  <a:t>Normally distributed with mean 179.5 cm and standard deviation 6.5 cm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𝑍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−179.5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6.5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0, 1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the man’s height being between 185 cm and 195 cm?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185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≤195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185−179.5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6.5</m:t>
                            </m:r>
                          </m:den>
                        </m:f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195−179.5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6.5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0.85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≤2.38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Looking up in the standard normal table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0.85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≤2.38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𝑍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≤2.38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𝑍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≤0.85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=0.9913−0.8023=0.1890=18.90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806000" y="2268000"/>
            <a:ext cx="198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7308000" y="2268000"/>
            <a:ext cx="3312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2160000" y="2664000"/>
            <a:ext cx="144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2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(Aalen et al., 2006),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3412"/>
            <a:ext cx="10515600" cy="350520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904400"/>
            <a:ext cx="10515600" cy="35052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904400"/>
            <a:ext cx="10515600" cy="35052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904400"/>
            <a:ext cx="10515600" cy="350520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0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</a:t>
            </a:r>
            <a:r>
              <a:rPr lang="en-US" dirty="0" err="1" smtClean="0"/>
              <a:t>Skovlund</a:t>
            </a:r>
            <a:r>
              <a:rPr lang="en-US" dirty="0" smtClean="0"/>
              <a:t> E, Veierød MB. 2006.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dirty="0" err="1" smtClean="0"/>
              <a:t>akademisk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6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variables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Resulting from measurements on a </a:t>
            </a:r>
            <a:r>
              <a:rPr lang="en-US" dirty="0" smtClean="0">
                <a:solidFill>
                  <a:srgbClr val="FF0000"/>
                </a:solidFill>
              </a:rPr>
              <a:t>continuous</a:t>
            </a:r>
            <a:r>
              <a:rPr lang="en-US" dirty="0" smtClean="0"/>
              <a:t> scale</a:t>
            </a:r>
          </a:p>
          <a:p>
            <a:r>
              <a:rPr lang="en-US" dirty="0"/>
              <a:t>Any single point on the scale being a possible value</a:t>
            </a:r>
          </a:p>
          <a:p>
            <a:pPr lvl="1"/>
            <a:r>
              <a:rPr lang="en-US" dirty="0"/>
              <a:t>Infinitely many points</a:t>
            </a:r>
          </a:p>
          <a:p>
            <a:pPr lvl="1"/>
            <a:r>
              <a:rPr lang="en-US" dirty="0"/>
              <a:t>Operating with rounded values in practice</a:t>
            </a:r>
          </a:p>
          <a:p>
            <a:r>
              <a:rPr lang="en-US" dirty="0" smtClean="0"/>
              <a:t>Three main data types</a:t>
            </a:r>
          </a:p>
          <a:p>
            <a:pPr lvl="1"/>
            <a:r>
              <a:rPr lang="en-US" dirty="0" smtClean="0"/>
              <a:t>Non-negative data (e.g., body weight, age, and blood pressure)</a:t>
            </a:r>
          </a:p>
          <a:p>
            <a:pPr lvl="1"/>
            <a:r>
              <a:rPr lang="en-US" dirty="0" smtClean="0"/>
              <a:t>Interval-limited data (e.g., percentage of drug absorption)</a:t>
            </a:r>
          </a:p>
          <a:p>
            <a:pPr lvl="1"/>
            <a:r>
              <a:rPr lang="en-US" dirty="0" smtClean="0"/>
              <a:t>Unlimited data (e.g., change in body weight and change in blood pressure)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36585"/>
          <a:stretch/>
        </p:blipFill>
        <p:spPr>
          <a:xfrm>
            <a:off x="7920000" y="540000"/>
            <a:ext cx="2160000" cy="9000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199998" y="1440000"/>
            <a:ext cx="360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https://www.maxpixel.net/Yellow-Distance-Measure-Tape-Measure-1224958</a:t>
            </a:r>
            <a:endParaRPr lang="en-US" sz="800" b="0" dirty="0" smtClean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8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Expressing the probability distribution of a continuous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satisfying </a:t>
                </a:r>
                <a:r>
                  <a:rPr lang="en-US" i="1" dirty="0"/>
                  <a:t>three</a:t>
                </a:r>
                <a:r>
                  <a:rPr lang="en-US" dirty="0"/>
                  <a:t> requirements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all possible values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Total area under the function curve equal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𝑎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equal to the area under </a:t>
                </a:r>
                <a:r>
                  <a:rPr lang="en-US" dirty="0" smtClean="0"/>
                  <a:t>the function </a:t>
                </a:r>
                <a:r>
                  <a:rPr lang="en-US" dirty="0"/>
                  <a:t>curve 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being </a:t>
                </a:r>
                <a:r>
                  <a:rPr lang="en-US" dirty="0">
                    <a:solidFill>
                      <a:srgbClr val="FF0000"/>
                    </a:solidFill>
                  </a:rPr>
                  <a:t>close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obtained by narrowing the </a:t>
                </a:r>
                <a:r>
                  <a:rPr lang="en-US" dirty="0" smtClean="0"/>
                  <a:t>interval</a:t>
                </a:r>
              </a:p>
              <a:p>
                <a:pPr lvl="1"/>
                <a:r>
                  <a:rPr lang="en-US" dirty="0"/>
                  <a:t>Choosing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very close </a:t>
                </a:r>
                <a:r>
                  <a:rPr lang="en-US" dirty="0"/>
                  <a:t>to each other around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</m:oMath>
                </a14:m>
                <a:endParaRPr lang="nb-NO" dirty="0"/>
              </a:p>
              <a:p>
                <a:pPr lvl="1"/>
                <a:r>
                  <a:rPr lang="en-US" dirty="0" smtClean="0"/>
                  <a:t>Height of the curve at point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proportional to the </a:t>
                </a:r>
                <a:r>
                  <a:rPr lang="en-US" dirty="0" smtClean="0"/>
                  <a:t>probability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7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1825625"/>
            <a:ext cx="7321550" cy="3660775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00" y="1825200"/>
            <a:ext cx="7322400" cy="36612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00" y="1825200"/>
            <a:ext cx="7322400" cy="366120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7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Frequency of values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depending on the height of the curve</a:t>
                </a:r>
              </a:p>
              <a:p>
                <a:pPr lvl="1"/>
                <a:r>
                  <a:rPr lang="en-US" dirty="0" smtClean="0"/>
                  <a:t>Values more frequently observed where the curve is high</a:t>
                </a:r>
              </a:p>
              <a:p>
                <a:pPr lvl="1"/>
                <a:r>
                  <a:rPr lang="en-US" dirty="0" smtClean="0"/>
                  <a:t>Values less frequently observed where the curve is low</a:t>
                </a:r>
              </a:p>
              <a:p>
                <a:r>
                  <a:rPr lang="en-US" dirty="0"/>
                  <a:t>Closely linked </a:t>
                </a:r>
                <a:r>
                  <a:rPr lang="en-US" dirty="0" smtClean="0"/>
                  <a:t>to histogram</a:t>
                </a:r>
                <a:endParaRPr lang="en-US" dirty="0"/>
              </a:p>
              <a:p>
                <a:pPr lvl="1"/>
                <a:r>
                  <a:rPr lang="en-US" dirty="0"/>
                  <a:t>Probability density function giving the probability distribution in a </a:t>
                </a:r>
                <a:r>
                  <a:rPr lang="en-US" dirty="0">
                    <a:solidFill>
                      <a:srgbClr val="FF0000"/>
                    </a:solidFill>
                  </a:rPr>
                  <a:t>population</a:t>
                </a:r>
              </a:p>
              <a:p>
                <a:pPr lvl="1"/>
                <a:r>
                  <a:rPr lang="en-US" dirty="0"/>
                  <a:t>Histogram showing the probability distribution in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sample</a:t>
                </a:r>
                <a:r>
                  <a:rPr lang="en-US" dirty="0" smtClean="0"/>
                  <a:t> of a population</a:t>
                </a:r>
              </a:p>
              <a:p>
                <a:r>
                  <a:rPr lang="en-US" dirty="0"/>
                  <a:t>Median obtained directly from the </a:t>
                </a:r>
                <a:r>
                  <a:rPr lang="en-US" dirty="0" smtClean="0"/>
                  <a:t>curve</a:t>
                </a:r>
              </a:p>
              <a:p>
                <a:pPr lvl="1"/>
                <a:r>
                  <a:rPr lang="en-US" dirty="0" smtClean="0"/>
                  <a:t>Point on the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axis dividing the area under the curve in two equal parts</a:t>
                </a:r>
                <a:endParaRPr lang="nb-NO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8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1825625"/>
            <a:ext cx="7321550" cy="3660775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00" y="1825200"/>
            <a:ext cx="7322400" cy="36612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220000" y="2340000"/>
            <a:ext cx="216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 smtClean="0"/>
              <a:t>Area under the curve: 1</a:t>
            </a:r>
            <a:endParaRPr lang="en-US" sz="1400" b="0" dirty="0" smtClean="0"/>
          </a:p>
        </p:txBody>
      </p:sp>
      <p:sp>
        <p:nvSpPr>
          <p:cNvPr id="34" name="TekstSylinder 33"/>
          <p:cNvSpPr txBox="1"/>
          <p:nvPr/>
        </p:nvSpPr>
        <p:spPr>
          <a:xfrm>
            <a:off x="2880000" y="1980000"/>
            <a:ext cx="216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 smtClean="0"/>
              <a:t>Area under the curve: 0.5</a:t>
            </a:r>
            <a:endParaRPr lang="en-US" sz="1400" b="0" dirty="0" smtClean="0"/>
          </a:p>
        </p:txBody>
      </p:sp>
      <p:sp>
        <p:nvSpPr>
          <p:cNvPr id="35" name="TekstSylinder 34"/>
          <p:cNvSpPr txBox="1"/>
          <p:nvPr/>
        </p:nvSpPr>
        <p:spPr>
          <a:xfrm>
            <a:off x="5760000" y="3060000"/>
            <a:ext cx="216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 smtClean="0"/>
              <a:t>Area under the curve: 0.5</a:t>
            </a:r>
            <a:endParaRPr lang="en-US" sz="1400" b="0" dirty="0" smtClean="0"/>
          </a:p>
        </p:txBody>
      </p:sp>
      <p:cxnSp>
        <p:nvCxnSpPr>
          <p:cNvPr id="37" name="Rett pil 36"/>
          <p:cNvCxnSpPr>
            <a:stCxn id="34" idx="2"/>
          </p:cNvCxnSpPr>
          <p:nvPr/>
        </p:nvCxnSpPr>
        <p:spPr>
          <a:xfrm>
            <a:off x="3959999" y="2340000"/>
            <a:ext cx="540000" cy="126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>
            <a:stCxn id="35" idx="2"/>
          </p:cNvCxnSpPr>
          <p:nvPr/>
        </p:nvCxnSpPr>
        <p:spPr>
          <a:xfrm flipH="1">
            <a:off x="5400000" y="3420000"/>
            <a:ext cx="1440000" cy="72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pil 45"/>
          <p:cNvCxnSpPr>
            <a:stCxn id="8" idx="2"/>
          </p:cNvCxnSpPr>
          <p:nvPr/>
        </p:nvCxnSpPr>
        <p:spPr>
          <a:xfrm flipH="1">
            <a:off x="5040000" y="2700000"/>
            <a:ext cx="1260000" cy="108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9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Mean </a:t>
                </a:r>
                <a:r>
                  <a:rPr lang="en-US" dirty="0"/>
                  <a:t>and variance defined as </a:t>
                </a:r>
                <a:r>
                  <a:rPr lang="en-US" dirty="0">
                    <a:solidFill>
                      <a:srgbClr val="FF0000"/>
                    </a:solidFill>
                  </a:rPr>
                  <a:t>limits</a:t>
                </a:r>
                <a:r>
                  <a:rPr lang="en-US" dirty="0"/>
                  <a:t> of their empirical counterparts</a:t>
                </a:r>
              </a:p>
              <a:p>
                <a:pPr lvl="1"/>
                <a:r>
                  <a:rPr lang="en-US" dirty="0"/>
                  <a:t>Calculating the empirical mean and the empirical variance in a sample</a:t>
                </a:r>
              </a:p>
              <a:p>
                <a:pPr lvl="1"/>
                <a:r>
                  <a:rPr lang="en-US" dirty="0"/>
                  <a:t>Constantly increasing the sample size</a:t>
                </a:r>
              </a:p>
              <a:p>
                <a:pPr lvl="1"/>
                <a:r>
                  <a:rPr lang="en-US" dirty="0"/>
                  <a:t>Repeating the calculations after every increase</a:t>
                </a:r>
              </a:p>
              <a:p>
                <a:pPr lvl="1"/>
                <a:r>
                  <a:rPr lang="en-US" dirty="0"/>
                  <a:t>Approaching limits of the empirical mean and the empirical variance</a:t>
                </a:r>
                <a:endParaRPr lang="en-US" dirty="0" smtClean="0"/>
              </a:p>
              <a:p>
                <a:r>
                  <a:rPr lang="en-US" dirty="0"/>
                  <a:t>Mean (i.e., expectation or expected value)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denoted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denoted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nb-NO" dirty="0"/>
              </a:p>
              <a:p>
                <a:pPr lvl="1"/>
                <a:r>
                  <a:rPr lang="en-US" dirty="0" smtClean="0"/>
                  <a:t>Standard deviation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SD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nb-NO">
                            <a:latin typeface="Cambria Math"/>
                          </a:rPr>
                          <m:t>Var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0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important probability distribution in statistics</a:t>
            </a:r>
          </a:p>
          <a:p>
            <a:pPr lvl="1"/>
            <a:r>
              <a:rPr lang="en-US" dirty="0" smtClean="0"/>
              <a:t>Appearing in several contexts</a:t>
            </a:r>
          </a:p>
          <a:p>
            <a:pPr lvl="1"/>
            <a:r>
              <a:rPr lang="en-US" dirty="0" smtClean="0"/>
              <a:t>Many useful properties</a:t>
            </a:r>
          </a:p>
          <a:p>
            <a:r>
              <a:rPr lang="en-US" dirty="0"/>
              <a:t>Two important roles</a:t>
            </a:r>
          </a:p>
          <a:p>
            <a:pPr lvl="1"/>
            <a:r>
              <a:rPr lang="en-US" dirty="0"/>
              <a:t>Probability density function for some continuous variables</a:t>
            </a:r>
          </a:p>
          <a:p>
            <a:pPr lvl="1"/>
            <a:r>
              <a:rPr lang="en-US" dirty="0"/>
              <a:t>Approximation to the </a:t>
            </a:r>
            <a:r>
              <a:rPr lang="en-US" dirty="0">
                <a:solidFill>
                  <a:srgbClr val="FF0000"/>
                </a:solidFill>
              </a:rPr>
              <a:t>binomial</a:t>
            </a:r>
            <a:r>
              <a:rPr lang="en-US" dirty="0"/>
              <a:t> distribution and the </a:t>
            </a:r>
            <a:r>
              <a:rPr lang="en-US" dirty="0">
                <a:solidFill>
                  <a:srgbClr val="FF0000"/>
                </a:solidFill>
              </a:rPr>
              <a:t>Poisson</a:t>
            </a:r>
            <a:r>
              <a:rPr lang="en-US" dirty="0"/>
              <a:t> distribution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Nice-looking </a:t>
            </a:r>
            <a:r>
              <a:rPr lang="en-US" dirty="0" smtClean="0">
                <a:solidFill>
                  <a:srgbClr val="FF0000"/>
                </a:solidFill>
              </a:rPr>
              <a:t>bell-shaped</a:t>
            </a:r>
            <a:r>
              <a:rPr lang="en-US" dirty="0" smtClean="0"/>
              <a:t> curve</a:t>
            </a:r>
          </a:p>
          <a:p>
            <a:pPr lvl="1"/>
            <a:r>
              <a:rPr lang="en-US" dirty="0" smtClean="0"/>
              <a:t>Perfectly </a:t>
            </a:r>
            <a:r>
              <a:rPr lang="en-US" dirty="0" smtClean="0">
                <a:solidFill>
                  <a:srgbClr val="FF0000"/>
                </a:solidFill>
              </a:rPr>
              <a:t>symmetrical</a:t>
            </a:r>
            <a:r>
              <a:rPr lang="en-US" dirty="0" smtClean="0"/>
              <a:t> </a:t>
            </a:r>
            <a:r>
              <a:rPr lang="en-US" dirty="0"/>
              <a:t>around the </a:t>
            </a:r>
            <a:r>
              <a:rPr lang="en-US" dirty="0" smtClean="0"/>
              <a:t>mean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14" name="TekstSylinder 13"/>
          <p:cNvSpPr txBox="1"/>
          <p:nvPr/>
        </p:nvSpPr>
        <p:spPr>
          <a:xfrm>
            <a:off x="9720000" y="2340000"/>
            <a:ext cx="198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http://pngimg.com/download/53584</a:t>
            </a:r>
            <a:endParaRPr lang="en-US" sz="800" b="0" dirty="0" smtClean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" b="1522"/>
          <a:stretch/>
        </p:blipFill>
        <p:spPr>
          <a:xfrm>
            <a:off x="10080000" y="900000"/>
            <a:ext cx="1260000" cy="144000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Normally distributed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Mean (i.e., expectation or expected value):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Standard deviation: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SD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Variance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Mean</a:t>
                </a:r>
                <a:r>
                  <a:rPr lang="en-US" dirty="0"/>
                  <a:t>, median, and mode all located at the center of the </a:t>
                </a:r>
                <a:r>
                  <a:rPr lang="en-US" dirty="0" smtClean="0"/>
                  <a:t>distribution</a:t>
                </a:r>
                <a:endParaRPr lang="en-US" dirty="0"/>
              </a:p>
              <a:p>
                <a:r>
                  <a:rPr lang="en-US" dirty="0" smtClean="0"/>
                  <a:t>Standard deviation determining probability of deviation from mean</a:t>
                </a:r>
              </a:p>
              <a:p>
                <a:pPr lvl="1"/>
                <a:r>
                  <a:rPr lang="en-US" dirty="0" smtClean="0"/>
                  <a:t>Within one standard deviation: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=68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Within two standard deviations: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95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6318000" y="1818000"/>
            <a:ext cx="1152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Sylinder 9"/>
          <p:cNvSpPr txBox="1"/>
          <p:nvPr/>
        </p:nvSpPr>
        <p:spPr>
          <a:xfrm>
            <a:off x="9180000" y="2160000"/>
            <a:ext cx="144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https://vimeo.com/75089338</a:t>
            </a:r>
            <a:endParaRPr lang="en-US" sz="800" b="0" dirty="0" smtClean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/>
        </p:blipFill>
        <p:spPr>
          <a:xfrm>
            <a:off x="8460000" y="540000"/>
            <a:ext cx="2880000" cy="162000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11/11/2021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0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16678</TotalTime>
  <Words>968</Words>
  <Application>Microsoft Office PowerPoint</Application>
  <PresentationFormat>Widescreen</PresentationFormat>
  <Paragraphs>134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OUS - Overordnet – ENG</vt:lpstr>
      <vt:lpstr>The Normal Distribution, Part 1</vt:lpstr>
      <vt:lpstr>Continuous variables</vt:lpstr>
      <vt:lpstr>Probability density function</vt:lpstr>
      <vt:lpstr>Probability density function, cont.</vt:lpstr>
      <vt:lpstr>Probability density function, cont.</vt:lpstr>
      <vt:lpstr>Probability density function, cont.</vt:lpstr>
      <vt:lpstr>Probability density function, cont.</vt:lpstr>
      <vt:lpstr>Normal distribution</vt:lpstr>
      <vt:lpstr>Normal distribution, cont.</vt:lpstr>
      <vt:lpstr>Normal distribution, cont.</vt:lpstr>
      <vt:lpstr>Normal distribution, cont.</vt:lpstr>
      <vt:lpstr>Standard normal distribution</vt:lpstr>
      <vt:lpstr>Example (Aalen et al., 2006)</vt:lpstr>
      <vt:lpstr>Example (Aalen et al., 2006), cont.</vt:lpstr>
      <vt:lpstr>References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2674</cp:revision>
  <cp:lastPrinted>2019-10-16T08:27:25Z</cp:lastPrinted>
  <dcterms:created xsi:type="dcterms:W3CDTF">2019-06-26T08:58:56Z</dcterms:created>
  <dcterms:modified xsi:type="dcterms:W3CDTF">2021-11-11T07:30:06Z</dcterms:modified>
</cp:coreProperties>
</file>